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57" r:id="rId5"/>
    <p:sldId id="264" r:id="rId6"/>
    <p:sldId id="258" r:id="rId7"/>
    <p:sldId id="296" r:id="rId8"/>
    <p:sldId id="298" r:id="rId9"/>
    <p:sldId id="299" r:id="rId10"/>
    <p:sldId id="297" r:id="rId11"/>
    <p:sldId id="261" r:id="rId12"/>
    <p:sldId id="304" r:id="rId13"/>
    <p:sldId id="301" r:id="rId14"/>
    <p:sldId id="303" r:id="rId15"/>
    <p:sldId id="305" r:id="rId16"/>
    <p:sldId id="306" r:id="rId17"/>
    <p:sldId id="309" r:id="rId18"/>
    <p:sldId id="310" r:id="rId19"/>
    <p:sldId id="311" r:id="rId20"/>
    <p:sldId id="302" r:id="rId21"/>
    <p:sldId id="300" r:id="rId22"/>
    <p:sldId id="259" r:id="rId23"/>
    <p:sldId id="266" r:id="rId24"/>
    <p:sldId id="265" r:id="rId25"/>
    <p:sldId id="268" r:id="rId26"/>
    <p:sldId id="276" r:id="rId27"/>
    <p:sldId id="275" r:id="rId28"/>
    <p:sldId id="277" r:id="rId29"/>
    <p:sldId id="283" r:id="rId30"/>
    <p:sldId id="284" r:id="rId31"/>
    <p:sldId id="286" r:id="rId32"/>
    <p:sldId id="288" r:id="rId33"/>
    <p:sldId id="293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6" autoAdjust="0"/>
    <p:restoredTop sz="94660"/>
  </p:normalViewPr>
  <p:slideViewPr>
    <p:cSldViewPr>
      <p:cViewPr varScale="1">
        <p:scale>
          <a:sx n="68" d="100"/>
          <a:sy n="68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4B88F0D-B0FC-4BAE-AD7F-B1FA0E1DF12A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AD8170E-DEBC-4E53-A1FF-A411EAA7F9D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524000"/>
            <a:ext cx="8610600" cy="22860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PHẪU THUẬT XOAY VẠT DA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HÌNH THOI THEO LIMBERG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4876800"/>
            <a:ext cx="4114800" cy="762000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HMTT-  BV ĐHYD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66800" y="685800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BỆNH TỔ LÔNG 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VÙNG CÙNG CỤT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dirty="0" err="1"/>
              <a:t>Vạt</a:t>
            </a:r>
            <a:r>
              <a:rPr lang="en-US" dirty="0"/>
              <a:t> </a:t>
            </a:r>
            <a:r>
              <a:rPr lang="en-US" dirty="0" err="1"/>
              <a:t>da</a:t>
            </a:r>
            <a:r>
              <a:rPr lang="en-US" dirty="0"/>
              <a:t> </a:t>
            </a:r>
            <a:r>
              <a:rPr lang="en-US" dirty="0" err="1"/>
              <a:t>Limberg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-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thẩm</a:t>
            </a:r>
            <a:r>
              <a:rPr lang="en-US" dirty="0"/>
              <a:t> </a:t>
            </a:r>
            <a:r>
              <a:rPr lang="en-US" dirty="0" err="1"/>
              <a:t>mỹ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endParaRPr lang="en-US" dirty="0"/>
          </a:p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căng</a:t>
            </a:r>
            <a:endParaRPr lang="en-US" dirty="0"/>
          </a:p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thoi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02 </a:t>
            </a:r>
            <a:r>
              <a:rPr lang="en-US" dirty="0" err="1"/>
              <a:t>góc</a:t>
            </a:r>
            <a:r>
              <a:rPr lang="en-US" dirty="0"/>
              <a:t> 120</a:t>
            </a:r>
            <a:r>
              <a:rPr lang="en-US" baseline="30000" dirty="0"/>
              <a:t>0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60</a:t>
            </a:r>
            <a:r>
              <a:rPr lang="en-US" baseline="30000" dirty="0"/>
              <a:t>0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Azab</a:t>
            </a:r>
            <a:r>
              <a:rPr lang="en-US" dirty="0">
                <a:latin typeface="Arial" pitchFamily="34" charset="0"/>
                <a:cs typeface="Arial" pitchFamily="34" charset="0"/>
              </a:rPr>
              <a:t> (1984):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>
                <a:latin typeface="Arial" pitchFamily="34" charset="0"/>
                <a:cs typeface="Arial" pitchFamily="34" charset="0"/>
              </a:rPr>
              <a:t>/ 3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năm</a:t>
            </a:r>
            <a:r>
              <a:rPr lang="en-US" dirty="0">
                <a:latin typeface="Arial" pitchFamily="34" charset="0"/>
                <a:cs typeface="Arial" pitchFamily="34" charset="0"/>
              </a:rPr>
              <a:t> (30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hợp</a:t>
            </a:r>
            <a:r>
              <a:rPr lang="en-US" dirty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Mentes</a:t>
            </a:r>
            <a:r>
              <a:rPr lang="en-US" dirty="0">
                <a:latin typeface="Arial" pitchFamily="34" charset="0"/>
                <a:cs typeface="Arial" pitchFamily="34" charset="0"/>
              </a:rPr>
              <a:t>  (2004): 238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hợp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Thời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nằm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viện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trung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bình</a:t>
            </a:r>
            <a:r>
              <a:rPr lang="en-US" dirty="0">
                <a:latin typeface="Arial" pitchFamily="34" charset="0"/>
                <a:cs typeface="Arial" pitchFamily="34" charset="0"/>
              </a:rPr>
              <a:t>:  2,1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ngày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Thời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lành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vết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mổ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trung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bình</a:t>
            </a:r>
            <a:r>
              <a:rPr lang="en-US" dirty="0">
                <a:latin typeface="Arial" pitchFamily="34" charset="0"/>
                <a:cs typeface="Arial" pitchFamily="34" charset="0"/>
              </a:rPr>
              <a:t>: 8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ngày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Tỷ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lệ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>
                <a:latin typeface="Arial" pitchFamily="34" charset="0"/>
                <a:cs typeface="Arial" pitchFamily="34" charset="0"/>
              </a:rPr>
              <a:t>:  1,26%/29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tháng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Nhiễm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trùng</a:t>
            </a:r>
            <a:r>
              <a:rPr lang="en-US" dirty="0">
                <a:latin typeface="Arial" pitchFamily="34" charset="0"/>
                <a:cs typeface="Arial" pitchFamily="34" charset="0"/>
              </a:rPr>
              <a:t>:  0,8%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Hoại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tử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mép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: 0%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Srikanth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</a:t>
            </a:r>
            <a:r>
              <a:rPr lang="en-US" dirty="0">
                <a:latin typeface="Arial" pitchFamily="34" charset="0"/>
                <a:cs typeface="Arial" pitchFamily="34" charset="0"/>
              </a:rPr>
              <a:t> (2012): 30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hợp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cùng</a:t>
            </a:r>
            <a:r>
              <a:rPr lang="en-US" dirty="0">
                <a:latin typeface="Arial" pitchFamily="34" charset="0"/>
                <a:cs typeface="Arial" pitchFamily="34" charset="0"/>
              </a:rPr>
              <a:t> 01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PTV.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Biến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chứng</a:t>
            </a:r>
            <a:r>
              <a:rPr lang="en-US" dirty="0">
                <a:latin typeface="Arial" pitchFamily="34" charset="0"/>
                <a:cs typeface="Arial" pitchFamily="34" charset="0"/>
              </a:rPr>
              <a:t>:  </a:t>
            </a: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Phù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: 03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hợp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Hoại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tử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góc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: 02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hợp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Kaser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</a:t>
            </a:r>
            <a:r>
              <a:rPr lang="en-US" dirty="0">
                <a:latin typeface="Arial" pitchFamily="34" charset="0"/>
                <a:cs typeface="Arial" pitchFamily="34" charset="0"/>
              </a:rPr>
              <a:t> (2015): so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sánh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Limberg</a:t>
            </a:r>
            <a:r>
              <a:rPr lang="en-US" dirty="0">
                <a:latin typeface="Arial" pitchFamily="34" charset="0"/>
                <a:cs typeface="Arial" pitchFamily="34" charset="0"/>
              </a:rPr>
              <a:t> (I)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vết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mổ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để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hở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khối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 (II) : 102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hợp</a:t>
            </a:r>
            <a:r>
              <a:rPr lang="en-US" dirty="0">
                <a:latin typeface="Arial" pitchFamily="34" charset="0"/>
                <a:cs typeface="Arial" pitchFamily="34" charset="0"/>
              </a:rPr>
              <a:t> (NCNNĐTT)</a:t>
            </a: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Biến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chứng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I&gt;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II (49%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12%, p&lt; 0,001)/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I  &gt;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II (13%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6%)</a:t>
            </a: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Thời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lành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vết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thương</a:t>
            </a:r>
            <a:r>
              <a:rPr lang="en-US" dirty="0">
                <a:latin typeface="Arial" pitchFamily="34" charset="0"/>
                <a:cs typeface="Arial" pitchFamily="34" charset="0"/>
              </a:rPr>
              <a:t> ở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II???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Mehmet</a:t>
            </a:r>
            <a:r>
              <a:rPr lang="en-US" dirty="0">
                <a:latin typeface="Arial" pitchFamily="34" charset="0"/>
                <a:cs typeface="Arial" pitchFamily="34" charset="0"/>
              </a:rPr>
              <a:t> Kaplan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</a:t>
            </a:r>
            <a:r>
              <a:rPr lang="en-US" dirty="0">
                <a:latin typeface="Arial" pitchFamily="34" charset="0"/>
                <a:cs typeface="Arial" pitchFamily="34" charset="0"/>
              </a:rPr>
              <a:t> (2017):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mối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hệ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giữa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thiết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kế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thoi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7800" y="3048000"/>
          <a:ext cx="6096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 OMC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 non-OMC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r>
                        <a:rPr lang="en-US" dirty="0" err="1"/>
                        <a:t>Tái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phát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r>
                        <a:rPr lang="en-US" dirty="0" err="1"/>
                        <a:t>Không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tái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phát</a:t>
                      </a:r>
                      <a:r>
                        <a:rPr lang="en-US" baseline="0" dirty="0"/>
                        <a:t> (5 </a:t>
                      </a:r>
                      <a:r>
                        <a:rPr lang="en-US" baseline="0" dirty="0" err="1"/>
                        <a:t>năm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8912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Mehmet</a:t>
            </a:r>
            <a:r>
              <a:rPr lang="en-US" dirty="0">
                <a:latin typeface="Arial" pitchFamily="34" charset="0"/>
                <a:cs typeface="Arial" pitchFamily="34" charset="0"/>
              </a:rPr>
              <a:t> Kaplan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</a:t>
            </a:r>
            <a:r>
              <a:rPr lang="en-US" dirty="0">
                <a:latin typeface="Arial" pitchFamily="34" charset="0"/>
                <a:cs typeface="Arial" pitchFamily="34" charset="0"/>
              </a:rPr>
              <a:t> (2017)</a:t>
            </a: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Kiểu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khâu</a:t>
            </a:r>
            <a:r>
              <a:rPr lang="en-US" dirty="0">
                <a:latin typeface="Arial" pitchFamily="34" charset="0"/>
                <a:cs typeface="Arial" pitchFamily="34" charset="0"/>
              </a:rPr>
              <a:t> non-OMC: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tương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với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tỷ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lệ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Ngưỡng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khoảng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cách</a:t>
            </a:r>
            <a:r>
              <a:rPr lang="en-US" dirty="0">
                <a:latin typeface="Arial" pitchFamily="34" charset="0"/>
                <a:cs typeface="Arial" pitchFamily="34" charset="0"/>
              </a:rPr>
              <a:t> so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với</a:t>
            </a:r>
            <a:r>
              <a:rPr lang="en-US" dirty="0">
                <a:latin typeface="Arial" pitchFamily="34" charset="0"/>
                <a:cs typeface="Arial" pitchFamily="34" charset="0"/>
              </a:rPr>
              <a:t> đường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giữa</a:t>
            </a:r>
            <a:r>
              <a:rPr lang="en-US" dirty="0">
                <a:latin typeface="Arial" pitchFamily="34" charset="0"/>
                <a:cs typeface="Arial" pitchFamily="34" charset="0"/>
              </a:rPr>
              <a:t>: 11mm. 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Mehmet</a:t>
            </a:r>
            <a:r>
              <a:rPr lang="en-US" dirty="0">
                <a:latin typeface="Arial" pitchFamily="34" charset="0"/>
                <a:cs typeface="Arial" pitchFamily="34" charset="0"/>
              </a:rPr>
              <a:t> Kaplan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</a:t>
            </a:r>
            <a:r>
              <a:rPr lang="en-US" dirty="0">
                <a:latin typeface="Arial" pitchFamily="34" charset="0"/>
                <a:cs typeface="Arial" pitchFamily="34" charset="0"/>
              </a:rPr>
              <a:t> (2017):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MY NGOC\Desktop\Pilonidal disease 2019\IMAGES\Screenshot (2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476500"/>
            <a:ext cx="7383463" cy="4152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Mehmet</a:t>
            </a:r>
            <a:r>
              <a:rPr lang="en-US" dirty="0">
                <a:latin typeface="Arial" pitchFamily="34" charset="0"/>
                <a:cs typeface="Arial" pitchFamily="34" charset="0"/>
              </a:rPr>
              <a:t> Kaplan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</a:t>
            </a:r>
            <a:r>
              <a:rPr lang="en-US" dirty="0">
                <a:latin typeface="Arial" pitchFamily="34" charset="0"/>
                <a:cs typeface="Arial" pitchFamily="34" charset="0"/>
              </a:rPr>
              <a:t> (2017):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MY NGOC\Desktop\Pilonidal disease 2019\IMAGES\Screenshot (2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495550"/>
            <a:ext cx="7488237" cy="4210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/>
          </a:p>
        </p:txBody>
      </p:sp>
      <p:pic>
        <p:nvPicPr>
          <p:cNvPr id="6146" name="Picture 2" descr="C:\Users\MY NGOC\Desktop\Pilonidal disease 2019\IMAGES\1-s2.0-S0002961017300016-gr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82380"/>
            <a:ext cx="5867400" cy="5018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/>
          </a:p>
        </p:txBody>
      </p:sp>
      <p:pic>
        <p:nvPicPr>
          <p:cNvPr id="5122" name="Picture 2" descr="C:\Users\MY NGOC\Desktop\Pilonidal disease 2019\IMAGES\1-s2.0-S0002961017300016-gr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3724" y="1828800"/>
            <a:ext cx="6253693" cy="4343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tổ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vùng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cùng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cụt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MY NGOC\Desktop\Pilonidal disease 2019\IMAGES\Screenshot (1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43000" y="2199204"/>
            <a:ext cx="7056284" cy="39729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Boshaq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</a:t>
            </a:r>
            <a:r>
              <a:rPr lang="en-US" dirty="0">
                <a:latin typeface="Arial" pitchFamily="34" charset="0"/>
                <a:cs typeface="Arial" pitchFamily="34" charset="0"/>
              </a:rPr>
              <a:t> (2018):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tổng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hệ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thống</a:t>
            </a:r>
            <a:r>
              <a:rPr lang="en-US" dirty="0">
                <a:latin typeface="Arial" pitchFamily="34" charset="0"/>
                <a:cs typeface="Arial" pitchFamily="34" charset="0"/>
              </a:rPr>
              <a:t>- 68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>
                <a:latin typeface="Arial" pitchFamily="34" charset="0"/>
                <a:cs typeface="Arial" pitchFamily="34" charset="0"/>
              </a:rPr>
              <a:t>: 0-8,3%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KL: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hiệu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quả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toàn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5000"/>
            <a:ext cx="9144000" cy="4525963"/>
          </a:xfrm>
        </p:spPr>
        <p:txBody>
          <a:bodyPr/>
          <a:lstStyle/>
          <a:p>
            <a:pPr algn="just"/>
            <a:r>
              <a:rPr lang="en-US" dirty="0" err="1">
                <a:latin typeface="Arial" pitchFamily="34" charset="0"/>
                <a:cs typeface="Arial" pitchFamily="34" charset="0"/>
              </a:rPr>
              <a:t>Arnous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</a:t>
            </a:r>
            <a:r>
              <a:rPr lang="en-US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2019</a:t>
            </a:r>
            <a:r>
              <a:rPr lang="en-US" dirty="0">
                <a:latin typeface="Arial" pitchFamily="34" charset="0"/>
                <a:cs typeface="Arial" pitchFamily="34" charset="0"/>
              </a:rPr>
              <a:t>): so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sánh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hiệu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quả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xoay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Limberg</a:t>
            </a:r>
            <a:r>
              <a:rPr lang="en-US" dirty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I)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khâu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vết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mổ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kỳ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đầu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tại</a:t>
            </a:r>
            <a:r>
              <a:rPr lang="en-US" dirty="0">
                <a:latin typeface="Arial" pitchFamily="34" charset="0"/>
                <a:cs typeface="Arial" pitchFamily="34" charset="0"/>
              </a:rPr>
              <a:t> đường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giữa</a:t>
            </a:r>
            <a:r>
              <a:rPr lang="en-US" dirty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II): 60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hợp</a:t>
            </a:r>
            <a:r>
              <a:rPr lang="en-US" dirty="0">
                <a:latin typeface="Arial" pitchFamily="34" charset="0"/>
                <a:cs typeface="Arial" pitchFamily="34" charset="0"/>
              </a:rPr>
              <a:t> (RCC)</a:t>
            </a: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Thời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nằm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viện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tỷ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lệ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biến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chứng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tương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đương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Tỷ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lệt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>
                <a:latin typeface="Arial" pitchFamily="34" charset="0"/>
                <a:cs typeface="Arial" pitchFamily="34" charset="0"/>
              </a:rPr>
              <a:t>: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I &lt;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dirty="0">
                <a:latin typeface="Arial" pitchFamily="34" charset="0"/>
                <a:cs typeface="Arial" pitchFamily="34" charset="0"/>
              </a:rPr>
              <a:t>  II (0%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20%, p&lt;0,02)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Xoay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thoi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Limberg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thoi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để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ngay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rãnh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giữa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Đường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khâu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căng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Xoay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da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thoi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Limberg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8912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Chỉ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định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tổ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phức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tạp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Nhiều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nhánh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rộng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1: nam,16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45708" y="1752601"/>
            <a:ext cx="585258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886200" y="1592580"/>
            <a:ext cx="3703108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MRI: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xoang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mổ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2: </a:t>
            </a:r>
            <a:r>
              <a:rPr lang="en-US" dirty="0" err="1"/>
              <a:t>nam</a:t>
            </a:r>
            <a:r>
              <a:rPr lang="en-US" dirty="0"/>
              <a:t>, 26 </a:t>
            </a:r>
            <a:r>
              <a:rPr lang="en-US" dirty="0" err="1"/>
              <a:t>tuổi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925514" y="1935163"/>
            <a:ext cx="3292971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3400" y="2133600"/>
            <a:ext cx="3429000" cy="175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Mổ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01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3586" y="609600"/>
            <a:ext cx="7352214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33400"/>
            <a:ext cx="769620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3: </a:t>
            </a:r>
            <a:r>
              <a:rPr lang="en-US" dirty="0" err="1"/>
              <a:t>nữ</a:t>
            </a:r>
            <a:r>
              <a:rPr lang="en-US" dirty="0"/>
              <a:t>, 23 </a:t>
            </a:r>
            <a:r>
              <a:rPr lang="en-US" dirty="0" err="1"/>
              <a:t>tuổi</a:t>
            </a:r>
            <a:r>
              <a:rPr lang="en-US" dirty="0"/>
              <a:t> 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769535"/>
            <a:ext cx="2819399" cy="501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181600" y="3352800"/>
            <a:ext cx="2994273" cy="922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xoang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mông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tổ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vùng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cùng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cụt</a:t>
            </a:r>
            <a:endParaRPr lang="en-US" dirty="0"/>
          </a:p>
        </p:txBody>
      </p:sp>
      <p:pic>
        <p:nvPicPr>
          <p:cNvPr id="2050" name="Picture 2" descr="C:\Users\MY NGOC\Desktop\Pilonidal disease 2019\IMAGES\Screenshot (9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47443" y="2543747"/>
            <a:ext cx="5649114" cy="3172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52400"/>
            <a:ext cx="3657600" cy="649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676400" y="897049"/>
            <a:ext cx="1676400" cy="617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" name="Rectangle 7"/>
          <p:cNvSpPr/>
          <p:nvPr/>
        </p:nvSpPr>
        <p:spPr>
          <a:xfrm>
            <a:off x="6987540" y="3581400"/>
            <a:ext cx="1676400" cy="617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/>
          <a:lstStyle/>
          <a:p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 </a:t>
            </a:r>
            <a:r>
              <a:rPr lang="en-US" dirty="0" err="1"/>
              <a:t>các</a:t>
            </a:r>
            <a:r>
              <a:rPr lang="en-US" dirty="0"/>
              <a:t> 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.</a:t>
            </a:r>
          </a:p>
          <a:p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ít</a:t>
            </a:r>
            <a:endParaRPr lang="en-US" dirty="0"/>
          </a:p>
          <a:p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đau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Nhược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điểm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Dễ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hoại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tử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góc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xoay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khắc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phục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C:\Users\MY NGOC\Desktop\Pilonidal disease 2019\IMAGES\hq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1492" y="1447800"/>
            <a:ext cx="6268508" cy="47013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Cách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khắc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phục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23797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 flipV="1">
            <a:off x="3352800" y="2971801"/>
            <a:ext cx="457199" cy="533399"/>
          </a:xfrm>
          <a:custGeom>
            <a:avLst/>
            <a:gdLst>
              <a:gd name="connsiteX0" fmla="*/ 35169 w 445477"/>
              <a:gd name="connsiteY0" fmla="*/ 0 h 283699"/>
              <a:gd name="connsiteX1" fmla="*/ 443132 w 445477"/>
              <a:gd name="connsiteY1" fmla="*/ 239151 h 283699"/>
              <a:gd name="connsiteX2" fmla="*/ 49237 w 445477"/>
              <a:gd name="connsiteY2" fmla="*/ 267286 h 283699"/>
              <a:gd name="connsiteX3" fmla="*/ 147711 w 445477"/>
              <a:gd name="connsiteY3" fmla="*/ 281354 h 28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477" h="283699">
                <a:moveTo>
                  <a:pt x="35169" y="0"/>
                </a:moveTo>
                <a:cubicBezTo>
                  <a:pt x="237978" y="97301"/>
                  <a:pt x="440787" y="194603"/>
                  <a:pt x="443132" y="239151"/>
                </a:cubicBezTo>
                <a:cubicBezTo>
                  <a:pt x="445477" y="283699"/>
                  <a:pt x="98474" y="260252"/>
                  <a:pt x="49237" y="267286"/>
                </a:cubicBezTo>
                <a:cubicBezTo>
                  <a:pt x="0" y="274320"/>
                  <a:pt x="73855" y="277837"/>
                  <a:pt x="147711" y="28135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KẾT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xoay</a:t>
            </a:r>
            <a:r>
              <a:rPr lang="en-US" dirty="0"/>
              <a:t> </a:t>
            </a:r>
            <a:r>
              <a:rPr lang="en-US" dirty="0" err="1"/>
              <a:t>vạt</a:t>
            </a:r>
            <a:r>
              <a:rPr lang="en-US" dirty="0"/>
              <a:t> </a:t>
            </a:r>
            <a:r>
              <a:rPr lang="en-US" dirty="0" err="1"/>
              <a:t>da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thoi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Limberg</a:t>
            </a:r>
            <a:endParaRPr lang="en-US" dirty="0"/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pPr lvl="1"/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lông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endParaRPr lang="en-US" dirty="0"/>
          </a:p>
          <a:p>
            <a:pPr lvl="1"/>
            <a:r>
              <a:rPr lang="en-US" dirty="0" err="1"/>
              <a:t>Lưu</a:t>
            </a:r>
            <a:r>
              <a:rPr lang="en-US" dirty="0"/>
              <a:t> ý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hoại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vạt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 NGOC\Desktop\RO TRUC TRANG AMDAO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412"/>
            <a:ext cx="9149893" cy="68535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5480"/>
            <a:ext cx="9144000" cy="438912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5000" dirty="0" err="1"/>
              <a:t>Trân</a:t>
            </a:r>
            <a:r>
              <a:rPr lang="en-US" sz="5000" dirty="0"/>
              <a:t> </a:t>
            </a:r>
            <a:r>
              <a:rPr lang="en-US" sz="5000" dirty="0" err="1"/>
              <a:t>trọng</a:t>
            </a:r>
            <a:r>
              <a:rPr lang="en-US" sz="5000" dirty="0"/>
              <a:t> </a:t>
            </a:r>
            <a:r>
              <a:rPr lang="en-US" sz="5000" dirty="0" err="1"/>
              <a:t>cám</a:t>
            </a:r>
            <a:r>
              <a:rPr lang="en-US" sz="5000" dirty="0"/>
              <a:t> </a:t>
            </a:r>
            <a:r>
              <a:rPr lang="en-US" sz="5000" dirty="0" err="1"/>
              <a:t>ơn</a:t>
            </a:r>
            <a:r>
              <a:rPr lang="en-US" sz="5000" dirty="0"/>
              <a:t> </a:t>
            </a:r>
          </a:p>
          <a:p>
            <a:pPr algn="ctr">
              <a:buNone/>
            </a:pPr>
            <a:r>
              <a:rPr lang="en-US" sz="4800" dirty="0" err="1"/>
              <a:t>quý</a:t>
            </a:r>
            <a:r>
              <a:rPr lang="en-US" sz="4800" dirty="0"/>
              <a:t> </a:t>
            </a:r>
            <a:r>
              <a:rPr lang="en-US" sz="4800" dirty="0" err="1"/>
              <a:t>đồng</a:t>
            </a:r>
            <a:r>
              <a:rPr lang="en-US" sz="4800" dirty="0"/>
              <a:t> </a:t>
            </a:r>
            <a:r>
              <a:rPr lang="en-US" sz="4800" dirty="0" err="1"/>
              <a:t>nghiệp</a:t>
            </a:r>
            <a:r>
              <a:rPr lang="en-US" sz="4800" dirty="0"/>
              <a:t> </a:t>
            </a:r>
            <a:r>
              <a:rPr lang="en-US" sz="4800" dirty="0" err="1"/>
              <a:t>đã</a:t>
            </a:r>
            <a:r>
              <a:rPr lang="en-US" sz="4800" dirty="0"/>
              <a:t> </a:t>
            </a:r>
            <a:r>
              <a:rPr lang="en-US" sz="4800" dirty="0" err="1"/>
              <a:t>theo</a:t>
            </a:r>
            <a:r>
              <a:rPr lang="en-US" sz="4800" dirty="0"/>
              <a:t> </a:t>
            </a:r>
            <a:r>
              <a:rPr lang="en-US" sz="4800" dirty="0" err="1"/>
              <a:t>dõi</a:t>
            </a:r>
            <a:r>
              <a:rPr lang="en-US" sz="4800" dirty="0"/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808038"/>
          </a:xfrm>
        </p:spPr>
        <p:txBody>
          <a:bodyPr>
            <a:normAutofit fontScale="90000"/>
          </a:bodyPr>
          <a:lstStyle/>
          <a:p>
            <a:r>
              <a:rPr lang="en-US" sz="5300" dirty="0" err="1">
                <a:latin typeface="Arial" pitchFamily="34" charset="0"/>
                <a:cs typeface="Arial" pitchFamily="34" charset="0"/>
              </a:rPr>
              <a:t>Bệnh</a:t>
            </a:r>
            <a:r>
              <a:rPr lang="en-US" sz="5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5300" dirty="0" err="1">
                <a:latin typeface="Arial" pitchFamily="34" charset="0"/>
                <a:cs typeface="Arial" pitchFamily="34" charset="0"/>
              </a:rPr>
              <a:t>tổ</a:t>
            </a:r>
            <a:r>
              <a:rPr lang="en-US" sz="5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5300" dirty="0" err="1">
                <a:latin typeface="Arial" pitchFamily="34" charset="0"/>
                <a:cs typeface="Arial" pitchFamily="34" charset="0"/>
              </a:rPr>
              <a:t>lông</a:t>
            </a:r>
            <a:r>
              <a:rPr lang="en-US" sz="5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5300" dirty="0" err="1">
                <a:latin typeface="Arial" pitchFamily="34" charset="0"/>
                <a:cs typeface="Arial" pitchFamily="34" charset="0"/>
              </a:rPr>
              <a:t>vùng</a:t>
            </a:r>
            <a:r>
              <a:rPr lang="en-US" sz="5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5300" dirty="0" err="1">
                <a:latin typeface="Arial" pitchFamily="34" charset="0"/>
                <a:cs typeface="Arial" pitchFamily="34" charset="0"/>
              </a:rPr>
              <a:t>cùng</a:t>
            </a:r>
            <a:r>
              <a:rPr lang="en-US" sz="5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5300" dirty="0" err="1">
                <a:latin typeface="Arial" pitchFamily="34" charset="0"/>
                <a:cs typeface="Arial" pitchFamily="34" charset="0"/>
              </a:rPr>
              <a:t>cụt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229600" cy="4525963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Nhiễm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trùng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hậu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trực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tràng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phổ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biến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Thường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ở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người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trẻ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nam</a:t>
            </a:r>
            <a:r>
              <a:rPr lang="en-US" dirty="0">
                <a:latin typeface="Arial" pitchFamily="34" charset="0"/>
                <a:cs typeface="Arial" pitchFamily="34" charset="0"/>
              </a:rPr>
              <a:t>&gt;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nữ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Nhiều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phương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phẫu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thuật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Tỷ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lệ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còn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cao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Nguyên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tắc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phẫu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thuật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8912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CÁC PHƯƠNG PHÁP PHẪU THUẬT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Mở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rộng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xoang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hay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khâu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kín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vết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mổ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hay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khâu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kín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vết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mổ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làm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đầy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giữa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rò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làm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đầy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giữa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kèm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xoay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da. 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Xoay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thoi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Phẫu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thuật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vùng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đầu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cổ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Phẫu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thuật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tổng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quát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tạo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mắt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latin typeface="Arial" pitchFamily="34" charset="0"/>
                <a:cs typeface="Arial" pitchFamily="34" charset="0"/>
              </a:rPr>
              <a:t> tai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mũi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họng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1946 Alexander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Limberg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xoay</a:t>
            </a:r>
            <a:r>
              <a:rPr lang="en-US" dirty="0">
                <a:latin typeface="Arial" pitchFamily="34" charset="0"/>
                <a:cs typeface="Arial" pitchFamily="34" charset="0"/>
              </a:rPr>
              <a:t> 120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 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1966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Dufourmentel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xoay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góc</a:t>
            </a:r>
            <a:r>
              <a:rPr lang="en-US" dirty="0">
                <a:latin typeface="Arial" pitchFamily="34" charset="0"/>
                <a:cs typeface="Arial" pitchFamily="34" charset="0"/>
              </a:rPr>
              <a:t> ≤ 60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1960 Richard Webster: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xoay</a:t>
            </a:r>
            <a:r>
              <a:rPr lang="en-US" dirty="0">
                <a:latin typeface="Arial" pitchFamily="34" charset="0"/>
                <a:cs typeface="Arial" pitchFamily="34" charset="0"/>
              </a:rPr>
              <a:t> 30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đóng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 M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1987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Awf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Quaba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biến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đổi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để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đóng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vết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mổ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tròn</a:t>
            </a:r>
            <a:endParaRPr lang="en-US" baseline="30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thoi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Limberg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71600" y="2438400"/>
            <a:ext cx="6248399" cy="329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Vạt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thoi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Limberg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676401"/>
            <a:ext cx="8287004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705</TotalTime>
  <Words>816</Words>
  <Application>Microsoft Office PowerPoint</Application>
  <PresentationFormat>On-screen Show (4:3)</PresentationFormat>
  <Paragraphs>124</Paragraphs>
  <Slides>36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Flow</vt:lpstr>
      <vt:lpstr>PHẪU THUẬT XOAY VẠT DA  HÌNH THOI THEO LIMBERG</vt:lpstr>
      <vt:lpstr>Bệnh tổ lông vùng cùng cụt</vt:lpstr>
      <vt:lpstr>Bệnh tổ lông vùng cùng cụt</vt:lpstr>
      <vt:lpstr>Bệnh tổ lông vùng cùng cụt </vt:lpstr>
      <vt:lpstr>Nguyên tắc phẫu thuật</vt:lpstr>
      <vt:lpstr>CÁC PHƯƠNG PHÁP PHẪU THUẬT</vt:lpstr>
      <vt:lpstr>Xoay vạt da hình thoi</vt:lpstr>
      <vt:lpstr>Vạt da hình thoi theo Limberg</vt:lpstr>
      <vt:lpstr>Vạt da hình thoi theo Limberg</vt:lpstr>
      <vt:lpstr>Vạt da Limberg </vt:lpstr>
      <vt:lpstr>Các nghiên cứu</vt:lpstr>
      <vt:lpstr>Các nghiên cứu</vt:lpstr>
      <vt:lpstr>Các nghiên cứu</vt:lpstr>
      <vt:lpstr>Các nghiên cứu</vt:lpstr>
      <vt:lpstr>Các nghiên cứu</vt:lpstr>
      <vt:lpstr>Các nghiên cứu</vt:lpstr>
      <vt:lpstr>Các nghiên cứu</vt:lpstr>
      <vt:lpstr>Các nghiên cứu</vt:lpstr>
      <vt:lpstr>Các nghiên cứu</vt:lpstr>
      <vt:lpstr>Các nghiên cứu</vt:lpstr>
      <vt:lpstr>Các nghiên cứu</vt:lpstr>
      <vt:lpstr>Xoay vạt da hình thoi theo Limberg</vt:lpstr>
      <vt:lpstr>Xoay vạt da hình thoi theo Limberg</vt:lpstr>
      <vt:lpstr>Trường hợp 1: nam,16 tuổi</vt:lpstr>
      <vt:lpstr>Hình ảnh sau mổ</vt:lpstr>
      <vt:lpstr>Trường hợp 2: nam, 26 tuổi</vt:lpstr>
      <vt:lpstr>PowerPoint Presentation</vt:lpstr>
      <vt:lpstr>PowerPoint Presentation</vt:lpstr>
      <vt:lpstr>Trường hợp 3: nữ, 23 tuổi </vt:lpstr>
      <vt:lpstr>PowerPoint Presentation</vt:lpstr>
      <vt:lpstr>Ưu điểm</vt:lpstr>
      <vt:lpstr>Nhược điểm</vt:lpstr>
      <vt:lpstr>Cách khắc phục</vt:lpstr>
      <vt:lpstr>Cách khắc phục</vt:lpstr>
      <vt:lpstr>KẾT LUẬN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PHẪU THUẬT XOAY VẠT DA HÌNH THOI  THEO  LIMBERG</dc:title>
  <dc:creator>MY NGOC</dc:creator>
  <cp:lastModifiedBy>MY NGOC</cp:lastModifiedBy>
  <cp:revision>49</cp:revision>
  <dcterms:created xsi:type="dcterms:W3CDTF">2019-01-14T02:52:17Z</dcterms:created>
  <dcterms:modified xsi:type="dcterms:W3CDTF">2019-03-09T03:16:01Z</dcterms:modified>
</cp:coreProperties>
</file>